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3" r:id="rId7"/>
    <p:sldId id="268" r:id="rId8"/>
    <p:sldId id="265" r:id="rId9"/>
    <p:sldId id="267" r:id="rId10"/>
    <p:sldId id="270" r:id="rId11"/>
    <p:sldId id="277" r:id="rId12"/>
    <p:sldId id="271" r:id="rId13"/>
    <p:sldId id="276" r:id="rId14"/>
    <p:sldId id="272" r:id="rId15"/>
    <p:sldId id="266" r:id="rId16"/>
    <p:sldId id="258" r:id="rId17"/>
    <p:sldId id="269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祺閎 李" initials="祺閎" lastIdx="1" clrIdx="0">
    <p:extLst>
      <p:ext uri="{19B8F6BF-5375-455C-9EA6-DF929625EA0E}">
        <p15:presenceInfo xmlns:p15="http://schemas.microsoft.com/office/powerpoint/2012/main" userId="80eafec01fc2e2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D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50934-CFB2-4670-8EEC-1D59C79AA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FB366B-587F-4A3B-981B-4EECBF3D0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1DC339-6DF5-44F9-8B40-92524BD2D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72E8-502D-4E87-9947-BBFC8210AEBC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73088B-52A2-4663-B829-0E122C33C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252107-A40A-4158-A245-BB40AB8C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EE03D-CA12-48E9-8771-79E35762D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784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BE60FC-26E2-4E7F-91BF-F5946091D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497D5DB-0A36-45DC-8AE4-5ED2EFDA5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7D735C-79E4-4D7F-AC64-375369373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72E8-502D-4E87-9947-BBFC8210AEBC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C3E1CC-4071-4B1F-AF31-0D0ACAD7A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5F689C-819A-40BD-B4E2-D49A2D400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EE03D-CA12-48E9-8771-79E35762D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939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BE43E0B-974A-4101-937F-F28377D0FE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3053CDB-335B-4150-AF37-7D1BEFA95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A3E5F6-F35E-4DAE-A149-AC43DE9F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72E8-502D-4E87-9947-BBFC8210AEBC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1B08FD-5A82-4436-A0B2-93EBEB73A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18955D-EB98-4F83-B789-20E2D963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EE03D-CA12-48E9-8771-79E35762D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782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1665D2-5ACC-4A54-8F1D-79F5D461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FDF320-D55F-4CE0-934F-5C873C5A6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20CF24-4ABE-46B6-AB96-ED03AC6EC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72E8-502D-4E87-9947-BBFC8210AEBC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19D60-A1D5-4186-8635-D8A1C421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C0F64A-B3A1-41A2-B5C8-81015D03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EE03D-CA12-48E9-8771-79E35762D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66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765D5-A6FA-49B8-803E-3A0AB718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38F54F-F4CA-40A7-9B59-E71E84C0D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8EAACE-A543-4030-9F97-6EFFB04B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72E8-502D-4E87-9947-BBFC8210AEBC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F11F64-42FB-48F9-8C6C-7EF7EE485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A3D987-92D2-4B7C-ACE6-847382D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EE03D-CA12-48E9-8771-79E35762D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825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8462B9-F606-4816-9969-8E6656C3B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65683C-D00E-43EC-A6D9-1137BD6584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30CF8A9-7396-4EA1-9AC6-C90D86726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DCB95E8-6B7A-4197-BF90-B65E09F99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72E8-502D-4E87-9947-BBFC8210AEBC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28B95F1-3062-4811-BFBC-FADB2D779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670497A-8739-48BC-AAA2-631C4DAB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EE03D-CA12-48E9-8771-79E35762D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831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7D642-E70A-41DB-AD9D-505A45C4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60562F-1A28-4620-99B6-7E1AFAADA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D81E3C-DF53-4A02-BF14-C88024F63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E1F5718-3DFE-4E8A-BA1F-CB8B55B91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3C92663-76E6-4DF4-BC08-DAB067746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5EE7AF3-32E1-4DBA-AB33-B58AAC68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72E8-502D-4E87-9947-BBFC8210AEBC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C37BFC2-B134-463E-8800-1F45911E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55750E7-E9FA-43DE-A18C-B236AC3F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EE03D-CA12-48E9-8771-79E35762D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053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EBCC71-8695-4B55-9E4E-51334E04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CD6D6CA-AB8F-48E4-9958-B63D360FB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72E8-502D-4E87-9947-BBFC8210AEBC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C601656-9976-475F-AAA9-F5CD48135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C1C4E2-C381-419E-B1B0-EADBABF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EE03D-CA12-48E9-8771-79E35762D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257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536D2D0-2E50-4387-98B9-22BBE7A60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72E8-502D-4E87-9947-BBFC8210AEBC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723F7C4-B906-4BE9-89D8-80DAB0940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DA000F-1297-4DE1-95A8-F2A04844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EE03D-CA12-48E9-8771-79E35762D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90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BFE0C2-7008-4C3C-8AF3-BCDAB6C94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3320C8-855B-45B4-9D58-6D781F358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CB5D601-CC42-466C-959C-57B38A206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9D7AB29-5ADA-41FC-96FC-89949AF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72E8-502D-4E87-9947-BBFC8210AEBC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48D004-C450-48D2-927B-1946C9FCA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B8B699-B18C-4BB7-9F5A-733B612F6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EE03D-CA12-48E9-8771-79E35762D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4233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18E989-3CC4-4390-A627-CDF17C1F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7B0865B-A119-4047-9C2E-0DA7062433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6B29B2E-2D6B-460A-92F0-38A632D4D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1BD2472-4551-401D-9789-CBF1D9E1E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72E8-502D-4E87-9947-BBFC8210AEBC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9B0C19E-92FF-4203-BA2E-84EF99AB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2DC2AAD-5658-4178-BBA7-A0D656EF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EE03D-CA12-48E9-8771-79E35762D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14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F02DC5B-D5D1-4C94-952A-2A2EC3A36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EA92A8-B7C3-4355-9338-784D54EDB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6AC54A-0535-4045-B16A-0685A9D5F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E72E8-502D-4E87-9947-BBFC8210AEBC}" type="datetimeFigureOut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4CA5AD-96B7-45C5-AE8B-CD48EC3AC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663238-1173-443E-8B2C-42BE16BCD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EE03D-CA12-48E9-8771-79E35762D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75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i-wiki.org/geometry/inverse/" TargetMode="External"/><Relationship Id="rId7" Type="http://schemas.openxmlformats.org/officeDocument/2006/relationships/hyperlink" Target="https://matter.serveirc.com/L.S.T.library.html" TargetMode="External"/><Relationship Id="rId2" Type="http://schemas.openxmlformats.org/officeDocument/2006/relationships/hyperlink" Target="https://zh.wikipedia.org/zh-tw/%E5%8F%8D%E6%BC%9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xjishu.com/zhuanli/52/201811481164.html" TargetMode="External"/><Relationship Id="rId5" Type="http://schemas.openxmlformats.org/officeDocument/2006/relationships/hyperlink" Target="https://jekyll-y.github.io/2022/08/17/%E5%8F%8D%E6%BC%94%E5%8F%98%E6%8D%A2/" TargetMode="External"/><Relationship Id="rId4" Type="http://schemas.openxmlformats.org/officeDocument/2006/relationships/hyperlink" Target="https://www.wikiwand.com/zh-tw/%E5%8F%8D%E6%BC%9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D7CB65C-3B45-4D84-9D49-04DA48AF5B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"/>
          <a:stretch/>
        </p:blipFill>
        <p:spPr>
          <a:xfrm>
            <a:off x="0" y="-808038"/>
            <a:ext cx="12192000" cy="766603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7D48A2-324C-459F-8173-83D0225D9D51}"/>
              </a:ext>
            </a:extLst>
          </p:cNvPr>
          <p:cNvSpPr txBox="1"/>
          <p:nvPr/>
        </p:nvSpPr>
        <p:spPr>
          <a:xfrm>
            <a:off x="8021122" y="1531333"/>
            <a:ext cx="2646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　演</a:t>
            </a:r>
            <a:endParaRPr lang="en-US" altLang="zh-TW" sz="96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980DC91-0653-47A6-9B57-F0920BBC811F}"/>
              </a:ext>
            </a:extLst>
          </p:cNvPr>
          <p:cNvSpPr txBox="1"/>
          <p:nvPr/>
        </p:nvSpPr>
        <p:spPr>
          <a:xfrm>
            <a:off x="159657" y="6457890"/>
            <a:ext cx="4585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Team members</a:t>
            </a:r>
            <a:r>
              <a:rPr lang="zh-TW" altLang="en-US" sz="2000" dirty="0"/>
              <a:t>：</a:t>
            </a:r>
            <a:r>
              <a:rPr lang="zh-TW" altLang="en-US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李祺閎</a:t>
            </a:r>
            <a:r>
              <a:rPr lang="zh-TW" altLang="en-US">
                <a:latin typeface="Yu Gothic Light" panose="020B0300000000000000" pitchFamily="34" charset="-128"/>
                <a:ea typeface="Yu Gothic Light" panose="020B0300000000000000" pitchFamily="34" charset="-128"/>
              </a:rPr>
              <a:t>、林威錀、</a:t>
            </a:r>
            <a:r>
              <a:rPr lang="zh-TW" altLang="en-US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湯東緯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94A7130-17CA-4864-BE22-A552D75CB803}"/>
              </a:ext>
            </a:extLst>
          </p:cNvPr>
          <p:cNvSpPr txBox="1"/>
          <p:nvPr/>
        </p:nvSpPr>
        <p:spPr>
          <a:xfrm>
            <a:off x="8017411" y="1537028"/>
            <a:ext cx="13271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9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反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4FF0969-570A-4E2B-962B-64814D32E031}"/>
              </a:ext>
            </a:extLst>
          </p:cNvPr>
          <p:cNvSpPr txBox="1"/>
          <p:nvPr/>
        </p:nvSpPr>
        <p:spPr>
          <a:xfrm>
            <a:off x="8832850" y="2884529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</a:t>
            </a:r>
            <a:endParaRPr lang="zh-TW" altLang="en-US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BA1A5FB-96CC-428C-988B-1E8383421E03}"/>
              </a:ext>
            </a:extLst>
          </p:cNvPr>
          <p:cNvSpPr txBox="1"/>
          <p:nvPr/>
        </p:nvSpPr>
        <p:spPr>
          <a:xfrm>
            <a:off x="8890000" y="288667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</a:t>
            </a:r>
            <a:endParaRPr lang="zh-TW" altLang="en-US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866B9228-63A6-4222-8A5C-551166E4DA12}"/>
              </a:ext>
            </a:extLst>
          </p:cNvPr>
          <p:cNvSpPr txBox="1"/>
          <p:nvPr/>
        </p:nvSpPr>
        <p:spPr>
          <a:xfrm>
            <a:off x="9007987" y="289013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7D3B2932-EDB8-447B-8811-0D99982CAA8A}"/>
              </a:ext>
            </a:extLst>
          </p:cNvPr>
          <p:cNvSpPr txBox="1"/>
          <p:nvPr/>
        </p:nvSpPr>
        <p:spPr>
          <a:xfrm>
            <a:off x="9107611" y="288452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3664F7F-B6EC-48B5-A848-0AFD4258D8FC}"/>
              </a:ext>
            </a:extLst>
          </p:cNvPr>
          <p:cNvSpPr txBox="1"/>
          <p:nvPr/>
        </p:nvSpPr>
        <p:spPr>
          <a:xfrm>
            <a:off x="9220717" y="2885373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</a:t>
            </a:r>
            <a:endParaRPr lang="zh-TW" altLang="en-US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E920D3E9-17DE-4FF1-AF77-EE9BB6FEA5C3}"/>
              </a:ext>
            </a:extLst>
          </p:cNvPr>
          <p:cNvSpPr txBox="1"/>
          <p:nvPr/>
        </p:nvSpPr>
        <p:spPr>
          <a:xfrm>
            <a:off x="9296849" y="288645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9CA11BF1-5473-4CDE-B366-E6EFE5C70BE0}"/>
              </a:ext>
            </a:extLst>
          </p:cNvPr>
          <p:cNvSpPr txBox="1"/>
          <p:nvPr/>
        </p:nvSpPr>
        <p:spPr>
          <a:xfrm>
            <a:off x="9386795" y="288588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</a:t>
            </a:r>
            <a:endParaRPr lang="zh-TW" altLang="en-US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E0B13B4-9846-44DE-AC3F-CA353E929F65}"/>
              </a:ext>
            </a:extLst>
          </p:cNvPr>
          <p:cNvSpPr txBox="1"/>
          <p:nvPr/>
        </p:nvSpPr>
        <p:spPr>
          <a:xfrm>
            <a:off x="9438402" y="288537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</a:t>
            </a:r>
            <a:endParaRPr lang="zh-TW" altLang="en-US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800E769-6619-45A1-A084-3F16FA72F29B}"/>
              </a:ext>
            </a:extLst>
          </p:cNvPr>
          <p:cNvSpPr txBox="1"/>
          <p:nvPr/>
        </p:nvSpPr>
        <p:spPr>
          <a:xfrm>
            <a:off x="9561665" y="28853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</a:t>
            </a:r>
            <a:endParaRPr lang="zh-TW" altLang="en-US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D2369EE6-C46B-4DA1-994D-DA16532225F3}"/>
              </a:ext>
            </a:extLst>
          </p:cNvPr>
          <p:cNvSpPr txBox="1"/>
          <p:nvPr/>
        </p:nvSpPr>
        <p:spPr>
          <a:xfrm>
            <a:off x="9731023" y="288662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</a:t>
            </a:r>
            <a:endParaRPr lang="zh-TW" altLang="en-US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0A846840-B804-4AFD-B383-C5A84F5D9774}"/>
              </a:ext>
            </a:extLst>
          </p:cNvPr>
          <p:cNvSpPr txBox="1"/>
          <p:nvPr/>
        </p:nvSpPr>
        <p:spPr>
          <a:xfrm>
            <a:off x="9808863" y="2885373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</a:t>
            </a:r>
            <a:endParaRPr lang="zh-TW" altLang="en-US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913E8D7D-9CF3-4931-B0FC-D5950F18862A}"/>
              </a:ext>
            </a:extLst>
          </p:cNvPr>
          <p:cNvSpPr txBox="1"/>
          <p:nvPr/>
        </p:nvSpPr>
        <p:spPr>
          <a:xfrm>
            <a:off x="9882514" y="288663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5E17FFBC-CC67-4B29-9229-31EB3AC0F87E}"/>
              </a:ext>
            </a:extLst>
          </p:cNvPr>
          <p:cNvSpPr txBox="1"/>
          <p:nvPr/>
        </p:nvSpPr>
        <p:spPr>
          <a:xfrm>
            <a:off x="9992515" y="28845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</a:t>
            </a:r>
            <a:endParaRPr lang="zh-TW" altLang="en-US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31DDA2E0-234E-47D4-9ADA-490F703283DD}"/>
              </a:ext>
            </a:extLst>
          </p:cNvPr>
          <p:cNvSpPr txBox="1"/>
          <p:nvPr/>
        </p:nvSpPr>
        <p:spPr>
          <a:xfrm>
            <a:off x="10113339" y="2886442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8B470771-5D08-45D0-9498-2E2F018DADCC}"/>
              </a:ext>
            </a:extLst>
          </p:cNvPr>
          <p:cNvSpPr txBox="1"/>
          <p:nvPr/>
        </p:nvSpPr>
        <p:spPr>
          <a:xfrm>
            <a:off x="10200164" y="2886536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</a:t>
            </a:r>
            <a:endParaRPr lang="zh-TW" altLang="en-US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398729CF-B5CD-4B01-9A7D-6D0CE638ACC1}"/>
              </a:ext>
            </a:extLst>
          </p:cNvPr>
          <p:cNvSpPr txBox="1"/>
          <p:nvPr/>
        </p:nvSpPr>
        <p:spPr>
          <a:xfrm>
            <a:off x="10264662" y="288522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</a:t>
            </a:r>
            <a:endParaRPr lang="zh-TW" altLang="en-US" dirty="0"/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005FF7D9-0F4E-4EE1-9183-2A709A0BBE19}"/>
              </a:ext>
            </a:extLst>
          </p:cNvPr>
          <p:cNvSpPr txBox="1"/>
          <p:nvPr/>
        </p:nvSpPr>
        <p:spPr>
          <a:xfrm>
            <a:off x="10384836" y="2886536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</a:t>
            </a:r>
            <a:endParaRPr lang="zh-TW" altLang="en-US" dirty="0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A235ED0C-3629-44AC-9A8A-69C47C011E0B}"/>
              </a:ext>
            </a:extLst>
          </p:cNvPr>
          <p:cNvSpPr txBox="1"/>
          <p:nvPr/>
        </p:nvSpPr>
        <p:spPr>
          <a:xfrm>
            <a:off x="10464799" y="2884976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</a:t>
            </a:r>
            <a:endParaRPr lang="zh-TW" altLang="en-US" dirty="0"/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6BD3EB5-222E-4274-9B85-D3433AD362A3}"/>
              </a:ext>
            </a:extLst>
          </p:cNvPr>
          <p:cNvSpPr txBox="1"/>
          <p:nvPr/>
        </p:nvSpPr>
        <p:spPr>
          <a:xfrm>
            <a:off x="10648097" y="2885744"/>
            <a:ext cx="288862" cy="370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02379CF7-F31F-43F1-9C94-30AEE70750A0}"/>
              </a:ext>
            </a:extLst>
          </p:cNvPr>
          <p:cNvSpPr txBox="1"/>
          <p:nvPr/>
        </p:nvSpPr>
        <p:spPr>
          <a:xfrm>
            <a:off x="10754119" y="288623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</a:t>
            </a:r>
            <a:endParaRPr lang="zh-TW" altLang="en-US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D44AB0D-8F93-4323-985A-5932151890E3}"/>
              </a:ext>
            </a:extLst>
          </p:cNvPr>
          <p:cNvSpPr txBox="1"/>
          <p:nvPr/>
        </p:nvSpPr>
        <p:spPr>
          <a:xfrm>
            <a:off x="10830215" y="288452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</a:t>
            </a:r>
            <a:endParaRPr lang="zh-TW" altLang="en-US" dirty="0"/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5C7CB05A-0A01-4AD8-97E7-A53D94B3F683}"/>
              </a:ext>
            </a:extLst>
          </p:cNvPr>
          <p:cNvSpPr txBox="1"/>
          <p:nvPr/>
        </p:nvSpPr>
        <p:spPr>
          <a:xfrm>
            <a:off x="10883848" y="288537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943320A-7FB1-4831-BB45-45EAF052AD75}"/>
              </a:ext>
            </a:extLst>
          </p:cNvPr>
          <p:cNvSpPr txBox="1"/>
          <p:nvPr/>
        </p:nvSpPr>
        <p:spPr>
          <a:xfrm>
            <a:off x="-517756" y="3429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n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68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"/>
                            </p:stCondLst>
                            <p:childTnLst>
                              <p:par>
                                <p:cTn id="2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50"/>
                            </p:stCondLst>
                            <p:childTnLst>
                              <p:par>
                                <p:cTn id="3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50"/>
                            </p:stCondLst>
                            <p:childTnLst>
                              <p:par>
                                <p:cTn id="3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50"/>
                            </p:stCondLst>
                            <p:childTnLst>
                              <p:par>
                                <p:cTn id="4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950"/>
                            </p:stCondLst>
                            <p:childTnLst>
                              <p:par>
                                <p:cTn id="5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150"/>
                            </p:stCondLst>
                            <p:childTnLst>
                              <p:par>
                                <p:cTn id="5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350"/>
                            </p:stCondLst>
                            <p:childTnLst>
                              <p:par>
                                <p:cTn id="6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50"/>
                            </p:stCondLst>
                            <p:childTnLst>
                              <p:par>
                                <p:cTn id="6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950"/>
                            </p:stCondLst>
                            <p:childTnLst>
                              <p:par>
                                <p:cTn id="7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50"/>
                            </p:stCondLst>
                            <p:childTnLst>
                              <p:par>
                                <p:cTn id="8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50"/>
                            </p:stCondLst>
                            <p:childTnLst>
                              <p:par>
                                <p:cTn id="8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50"/>
                            </p:stCondLst>
                            <p:childTnLst>
                              <p:par>
                                <p:cTn id="9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950"/>
                            </p:stCondLst>
                            <p:childTnLst>
                              <p:par>
                                <p:cTn id="10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150"/>
                            </p:stCondLst>
                            <p:childTnLst>
                              <p:par>
                                <p:cTn id="10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350"/>
                            </p:stCondLst>
                            <p:childTnLst>
                              <p:par>
                                <p:cTn id="11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50"/>
                            </p:stCondLst>
                            <p:childTnLst>
                              <p:par>
                                <p:cTn id="11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50"/>
                            </p:stCondLst>
                            <p:childTnLst>
                              <p:par>
                                <p:cTn id="12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250"/>
                            </p:stCondLst>
                            <p:childTnLst>
                              <p:par>
                                <p:cTn id="12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509 L 0.00078 0.00533 C 0.00013 0.01621 -0.00052 0.02732 -0.0013 0.03843 C -0.00221 0.05046 -0.00416 0.07431 -0.00416 0.07454 C -0.00364 0.08982 -0.00403 0.09746 -0.00195 0.11111 C 0.00091 0.13241 -2.29167E-6 0.12246 0.00495 0.14213 C 0.00625 0.14722 0.00703 0.15301 0.00847 0.1581 C 0.01146 0.17014 0.01419 0.18264 0.0181 0.19398 C 0.01927 0.19699 0.02018 0.2007 0.02162 0.20394 C 0.02487 0.21111 0.02891 0.21713 0.0319 0.22477 C 0.03672 0.23681 0.04089 0.24884 0.04779 0.2581 C 0.04922 0.26019 0.0513 0.26181 0.05339 0.26296 C 0.05456 0.26343 0.05547 0.26343 0.05742 0.26412 C 0.06341 0.26343 0.0694 0.26667 0.07487 0.26296 C 0.0849 0.25648 0.10768 0.19861 0.10821 0.19746 C 0.11016 0.18496 0.11237 0.17222 0.11367 0.15926 C 0.1168 0.13079 0.11706 0.1007 0.11784 0.07176 C 0.1155 0.03195 0.11498 -0.00856 0.11107 -0.04791 C 0.10808 -0.07685 0.10104 -0.10393 0.09714 -0.13194 C 0.09258 -0.17824 0.09505 -0.15254 0.09154 -0.21018 C 0.09128 -0.23125 0.09011 -0.34491 0.09024 -0.35787 C 0.09037 -0.37639 0.09011 -0.39537 0.09167 -0.41342 C 0.09323 -0.42106 0.10365 -0.43009 0.10677 -0.43194 C 0.11315 -0.43588 0.11953 -0.43842 0.1263 -0.4419 C 0.12878 -0.44305 0.13138 -0.44352 0.13386 -0.4456 C 0.1444 -0.45393 0.13893 -0.45023 0.15065 -0.45648 C 0.15521 -0.45532 0.16003 -0.45532 0.16446 -0.45301 C 0.16719 -0.45139 0.16953 -0.44768 0.17214 -0.4456 C 0.17461 -0.44329 0.17722 -0.4419 0.17969 -0.43935 C 0.18451 -0.43426 0.19466 -0.42014 0.19844 -0.41227 C 0.20352 -0.40185 0.20808 -0.3912 0.2125 -0.38009 C 0.21628 -0.36991 0.21927 -0.35856 0.22279 -0.34791 C 0.22474 -0.32986 0.22513 -0.32916 0.225 -0.30602 C 0.22474 -0.28704 0.22396 -0.26805 0.22344 -0.2493 C 0.22331 -0.24537 0.22318 -0.24166 0.22279 -0.23819 C 0.22253 -0.23588 0.22175 -0.23403 0.22123 -0.23194 C 0.22253 -0.2162 0.22331 -0.19977 0.225 -0.18426 C 0.22552 -0.17824 0.22696 -0.17245 0.22774 -0.16643 C 0.22995 -0.14653 0.23216 -0.12546 0.23386 -0.10532 C 0.23529 -0.08773 0.23633 -0.07014 0.23815 -0.05486 C 0.23985 -0.03426 0.2418 -0.01574 0.24427 0.00255 C 0.24714 0.02431 0.25417 0.0669 0.25417 0.06713 C 0.25469 0.09097 0.25313 0.11551 0.26068 0.13727 C 0.26263 0.14167 0.26615 0.14375 0.26862 0.14699 C 0.278 0.14445 0.28737 0.14329 0.29649 0.13959 C 0.31289 0.13287 0.33216 0.11597 0.34571 0.10023 C 0.35443 0.08982 0.36185 0.07616 0.37005 0.06412 C 0.37331 0.04954 0.37813 0.03565 0.37956 0.01991 C 0.38308 -0.0162 0.38112 -0.05486 0.38451 -0.09028 L 0.3888 -0.13449 C 0.38854 -0.16481 0.38933 -0.19537 0.38802 -0.22569 C 0.38776 -0.23588 0.38503 -0.24537 0.38386 -0.25532 C 0.38086 -0.28194 0.38086 -0.29028 0.37956 -0.31736 C 0.38008 -0.33796 0.37995 -0.35833 0.38112 -0.37893 C 0.38138 -0.38287 0.38281 -0.38634 0.38386 -0.39004 C 0.38438 -0.39166 0.38529 -0.39329 0.38607 -0.39491 C 0.38698 -0.39653 0.3875 -0.39884 0.3888 -0.39977 C 0.4 -0.40949 0.40104 -0.40903 0.41094 -0.41227 C 0.42045 -0.41041 0.43034 -0.41111 0.43933 -0.40717 C 0.44323 -0.40555 0.4461 -0.40023 0.44909 -0.39606 C 0.45417 -0.38935 0.46472 -0.37291 0.46862 -0.36157 C 0.47084 -0.35532 0.47188 -0.34838 0.47357 -0.3419 C 0.47474 -0.32963 0.47591 -0.31736 0.47683 -0.30486 C 0.47787 -0.28889 0.47982 -0.25301 0.4806 -0.23565 C 0.48073 -0.22291 0.48086 -0.21018 0.48086 -0.19791 C 0.48138 -0.1875 0.4819 -0.17685 0.4819 -0.16643 C 0.4819 -0.14514 0.48151 -0.12384 0.48086 -0.10254 C 0.48086 -0.09491 0.48138 -0.08727 0.4806 -0.08009 C 0.47891 -0.06643 0.47591 -0.05486 0.47435 -0.03935 C 0.46719 0.01343 0.46719 0.01713 0.46367 0.06065 C 0.46172 0.11667 0.46107 0.10139 0.46654 0.17546 C 0.46693 0.18171 0.46771 0.1882 0.46914 0.19398 C 0.47188 0.20301 0.47683 0.21389 0.4819 0.21991 C 0.48347 0.22199 0.48555 0.22315 0.48737 0.22477 C 0.49571 0.22315 0.50378 0.22361 0.5125 0.21991 C 0.52826 0.21273 0.54388 0.16296 0.54922 0.15209 C 0.5931 0.05764 0.5737 0.10949 0.59857 0.03843 C 0.60117 0.02199 0.60404 0.00579 0.60625 -0.01088 C 0.61016 -0.04097 0.6112 -0.07338 0.61315 -0.10393 C 0.61367 -0.12129 0.6142 -0.13889 0.61459 -0.15717 C 0.61485 -0.17222 0.61459 -0.18796 0.61524 -0.20347 C 0.61615 -0.22407 0.6181 -0.24467 0.6194 -0.26528 C 0.6211 -0.2956 0.61914 -0.28125 0.62487 -0.30856 C 0.62513 -0.31366 0.62513 -0.31852 0.62617 -0.32361 C 0.62656 -0.325 0.62748 -0.32592 0.62839 -0.32569 C 0.63373 -0.32454 0.63893 -0.32153 0.6444 -0.31967 C 0.64701 -0.31597 0.65 -0.31296 0.65196 -0.30856 C 0.65795 -0.29537 0.67188 -0.24282 0.67344 -0.23565 C 0.68086 -0.20116 0.68477 -0.16458 0.6931 -0.13125 C 0.69935 -0.10532 0.70143 -0.09421 0.71029 -0.06898 C 0.71367 -0.05926 0.71732 -0.04884 0.72214 -0.04051 C 0.72396 -0.0375 0.74688 -0.01458 0.74857 -0.01342 C 0.75443 -0.00949 0.76641 -0.00903 0.77279 -0.00856 C 0.78177 -0.00602 0.80716 0.00232 0.8181 0.00255 L 0.88672 0.00139 C 0.89245 -0.00393 0.89909 -0.00717 0.90404 -0.01458 C 0.90716 -0.01921 0.90951 -0.02569 0.91315 -0.02824 C 0.91966 -0.03264 0.91966 -0.03194 0.9263 -0.03935 C 0.928 -0.0412 0.92943 -0.04352 0.93112 -0.0456 C 0.93203 -0.04653 0.93308 -0.04699 0.9336 -0.04791 C 0.93464 -0.04884 0.93529 -0.04954 0.93594 -0.05046 C 0.93854 -0.0581 0.93802 -0.05532 0.93946 -0.06551 C 0.93959 -0.06574 0.93959 -0.06759 0.94011 -0.06898 C 0.94102 -0.07129 0.94245 -0.07245 0.94349 -0.07639 L 0.9444 -0.07893 " pathEditMode="relative" rAng="0" ptsTypes="AAAAAAAAAAAAAAAAAAAAAAAAAAAAAAAAAAAAAAAAAAAAAAAAAAAAAAAAAAAAAAAAAAAAAAAAAAAAAAAAAAAAAAAAAAAAAAAAAAAAAAAAA">
                                      <p:cBhvr>
                                        <p:cTn id="129" dur="7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27" y="-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/>
      <p:bldP spid="68" grpId="0"/>
      <p:bldP spid="70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1AB835-41AC-4E41-BCB4-BBEE80C53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65125"/>
            <a:ext cx="8458200" cy="1325563"/>
          </a:xfrm>
        </p:spPr>
        <p:txBody>
          <a:bodyPr/>
          <a:lstStyle/>
          <a:p>
            <a:r>
              <a:rPr lang="zh-TW" altLang="en-US" sz="4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如何找反演點？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0F740B1-06BC-454B-90EC-ACBE5226E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2895600" cy="685800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6E345C0-4F19-40D2-91AA-DBF90A0B8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190" y="1639888"/>
            <a:ext cx="5089019" cy="516731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流程圖: 程序 5">
            <a:extLst>
              <a:ext uri="{FF2B5EF4-FFF2-40B4-BE49-F238E27FC236}">
                <a16:creationId xmlns:a16="http://schemas.microsoft.com/office/drawing/2014/main" id="{5AD5B04F-1FE5-4090-A295-BAEF19E59694}"/>
              </a:ext>
            </a:extLst>
          </p:cNvPr>
          <p:cNvSpPr/>
          <p:nvPr/>
        </p:nvSpPr>
        <p:spPr>
          <a:xfrm>
            <a:off x="2675467" y="0"/>
            <a:ext cx="220133" cy="6858000"/>
          </a:xfrm>
          <a:prstGeom prst="flowChartProcess">
            <a:avLst/>
          </a:prstGeom>
          <a:solidFill>
            <a:srgbClr val="9FD2E0"/>
          </a:solidFill>
          <a:ln>
            <a:solidFill>
              <a:srgbClr val="9FD2E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31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11D1E5D-4CC9-4F69-959B-9298F26D1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AE72690C-666D-4BDB-BA45-91D6E70F635B}"/>
              </a:ext>
            </a:extLst>
          </p:cNvPr>
          <p:cNvSpPr/>
          <p:nvPr/>
        </p:nvSpPr>
        <p:spPr>
          <a:xfrm>
            <a:off x="809625" y="346075"/>
            <a:ext cx="4095750" cy="1202531"/>
          </a:xfrm>
          <a:prstGeom prst="roundRect">
            <a:avLst>
              <a:gd name="adj" fmla="val 5000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E3A5A92-ECAE-4187-87F7-2FD2459D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反演</a:t>
            </a:r>
            <a:r>
              <a:rPr lang="ja-JP" altLang="en-US" sz="6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の</a:t>
            </a:r>
            <a:r>
              <a:rPr lang="zh-TW" altLang="en-US" sz="6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性質</a:t>
            </a:r>
            <a:endParaRPr lang="zh-TW" altLang="en-US" sz="6000" dirty="0">
              <a:latin typeface="Yu Gothic Light" panose="020B0300000000000000" pitchFamily="34" charset="-128"/>
              <a:ea typeface="Yu Gothic Light" panose="020B0300000000000000" pitchFamily="34" charset="-128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0C88971-1946-479B-B55C-F9703D76CC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838200" y="2055813"/>
            <a:ext cx="10021699" cy="2848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75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7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7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2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1AB835-41AC-4E41-BCB4-BBEE80C53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65125"/>
            <a:ext cx="8458200" cy="1325563"/>
          </a:xfrm>
        </p:spPr>
        <p:txBody>
          <a:bodyPr>
            <a:normAutofit/>
          </a:bodyPr>
          <a:lstStyle/>
          <a:p>
            <a:r>
              <a:rPr lang="en-US" altLang="zh-TW" sz="23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1.</a:t>
            </a:r>
            <a:r>
              <a:rPr lang="zh-TW" altLang="en-US" sz="23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假設</a:t>
            </a:r>
            <a:r>
              <a:rPr lang="en-US" altLang="zh-TW" sz="23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A</a:t>
            </a:r>
            <a:r>
              <a:rPr lang="zh-TW" altLang="en-US" sz="23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的反演點為</a:t>
            </a:r>
            <a:r>
              <a:rPr lang="en-US" altLang="zh-TW" sz="23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A'</a:t>
            </a:r>
            <a:r>
              <a:rPr lang="zh-TW" altLang="en-US" sz="23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，</a:t>
            </a:r>
            <a:r>
              <a:rPr lang="en-US" altLang="zh-TW" sz="23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B</a:t>
            </a:r>
            <a:r>
              <a:rPr lang="zh-TW" altLang="en-US" sz="23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的反演點為</a:t>
            </a:r>
            <a:r>
              <a:rPr lang="en-US" altLang="zh-TW" sz="23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B'</a:t>
            </a:r>
            <a:r>
              <a:rPr lang="zh-TW" altLang="en-US" sz="23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，則</a:t>
            </a:r>
            <a:r>
              <a:rPr lang="en-US" altLang="zh-TW" sz="23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A'B'=r^2/(OA⋅OB)*AB</a:t>
            </a:r>
            <a:endParaRPr lang="zh-TW" altLang="en-US" sz="23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72AA25-234C-4EE7-B473-3DBB4B215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2895600" cy="6858002"/>
          </a:xfr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53B6088-288F-45B0-87EF-7FD4864E1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8064" y="1639888"/>
            <a:ext cx="5153271" cy="516731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流程圖: 程序 5">
            <a:extLst>
              <a:ext uri="{FF2B5EF4-FFF2-40B4-BE49-F238E27FC236}">
                <a16:creationId xmlns:a16="http://schemas.microsoft.com/office/drawing/2014/main" id="{9055F876-F965-4943-8BB7-1B756D863F80}"/>
              </a:ext>
            </a:extLst>
          </p:cNvPr>
          <p:cNvSpPr/>
          <p:nvPr/>
        </p:nvSpPr>
        <p:spPr>
          <a:xfrm>
            <a:off x="2675467" y="0"/>
            <a:ext cx="220133" cy="6858000"/>
          </a:xfrm>
          <a:prstGeom prst="flowChartProcess">
            <a:avLst/>
          </a:prstGeom>
          <a:solidFill>
            <a:srgbClr val="9FD2E0"/>
          </a:solidFill>
          <a:ln>
            <a:solidFill>
              <a:srgbClr val="9FD2E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227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11D1E5D-4CC9-4F69-959B-9298F26D1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AE72690C-666D-4BDB-BA45-91D6E70F635B}"/>
              </a:ext>
            </a:extLst>
          </p:cNvPr>
          <p:cNvSpPr/>
          <p:nvPr/>
        </p:nvSpPr>
        <p:spPr>
          <a:xfrm>
            <a:off x="809625" y="346075"/>
            <a:ext cx="4095750" cy="1202531"/>
          </a:xfrm>
          <a:prstGeom prst="roundRect">
            <a:avLst>
              <a:gd name="adj" fmla="val 5000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E3A5A92-ECAE-4187-87F7-2FD2459D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反演</a:t>
            </a:r>
            <a:r>
              <a:rPr lang="ja-JP" altLang="en-US" sz="6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の</a:t>
            </a:r>
            <a:r>
              <a:rPr lang="zh-TW" altLang="en-US" sz="6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性質</a:t>
            </a:r>
            <a:endParaRPr lang="zh-TW" altLang="en-US" sz="6000" dirty="0">
              <a:latin typeface="Yu Gothic Light" panose="020B0300000000000000" pitchFamily="34" charset="-128"/>
              <a:ea typeface="Yu Gothic Light" panose="020B0300000000000000" pitchFamily="34" charset="-128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0C88971-1946-479B-B55C-F9703D76CC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838200" y="2055813"/>
            <a:ext cx="10021699" cy="2848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86947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1AB835-41AC-4E41-BCB4-BBEE80C53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65125"/>
            <a:ext cx="8458200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5.</a:t>
            </a:r>
            <a:r>
              <a:rPr lang="zh-TW" altLang="en-US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若</a:t>
            </a:r>
            <a:r>
              <a:rPr lang="en-US" altLang="zh-TW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L</a:t>
            </a:r>
            <a:r>
              <a:rPr lang="zh-TW" altLang="en-US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為一條不通過</a:t>
            </a:r>
            <a:r>
              <a:rPr lang="en-US" altLang="zh-TW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O</a:t>
            </a:r>
            <a:r>
              <a:rPr lang="zh-TW" altLang="en-US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的點，</a:t>
            </a:r>
            <a:r>
              <a:rPr lang="en-US" altLang="zh-TW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T(L)</a:t>
            </a:r>
            <a:r>
              <a:rPr lang="zh-TW" altLang="en-US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會變成一個圓</a:t>
            </a:r>
            <a:endParaRPr lang="zh-TW" altLang="en-US" sz="32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39C77F3-E5F8-4587-9CC4-27F3D5C42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2895600" cy="685800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E690B93-799A-400B-B753-A2738A47E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879" y="1639888"/>
            <a:ext cx="5795642" cy="516731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流程圖: 程序 7">
            <a:extLst>
              <a:ext uri="{FF2B5EF4-FFF2-40B4-BE49-F238E27FC236}">
                <a16:creationId xmlns:a16="http://schemas.microsoft.com/office/drawing/2014/main" id="{82BED218-53FF-4E2A-989A-84BB67D8ED55}"/>
              </a:ext>
            </a:extLst>
          </p:cNvPr>
          <p:cNvSpPr/>
          <p:nvPr/>
        </p:nvSpPr>
        <p:spPr>
          <a:xfrm>
            <a:off x="2675467" y="0"/>
            <a:ext cx="220133" cy="6858000"/>
          </a:xfrm>
          <a:prstGeom prst="flowChartProcess">
            <a:avLst/>
          </a:prstGeom>
          <a:solidFill>
            <a:srgbClr val="9FD2E0"/>
          </a:solidFill>
          <a:ln>
            <a:solidFill>
              <a:srgbClr val="9FD2E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0985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6040D55-CF1D-4F4D-97D9-4EAD540A6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0"/>
            <a:ext cx="9258300" cy="68580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E3A5A92-ECAE-4187-87F7-2FD2459D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證明：托勒密定理</a:t>
            </a:r>
            <a:endParaRPr lang="zh-TW" altLang="en-US" sz="6000" dirty="0">
              <a:latin typeface="Yu Gothic Light" panose="020B0300000000000000" pitchFamily="34" charset="-128"/>
              <a:ea typeface="Yu Gothic Light" panose="020B0300000000000000" pitchFamily="34" charset="-128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2AEE7CE-3ECD-416A-A487-3C966D7CB37C}"/>
              </a:ext>
            </a:extLst>
          </p:cNvPr>
          <p:cNvSpPr txBox="1"/>
          <p:nvPr/>
        </p:nvSpPr>
        <p:spPr>
          <a:xfrm>
            <a:off x="1320745" y="2660958"/>
            <a:ext cx="618111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四邊形</a:t>
            </a:r>
            <a:r>
              <a:rPr lang="en-US" altLang="zh-TW" sz="2800" b="1" dirty="0"/>
              <a:t>ABCD , </a:t>
            </a:r>
            <a:r>
              <a:rPr lang="zh-TW" altLang="en-US" sz="2800" b="1" dirty="0"/>
              <a:t>試證 </a:t>
            </a:r>
            <a:r>
              <a:rPr lang="en-US" altLang="zh-TW" sz="2800" b="1" dirty="0"/>
              <a:t>: </a:t>
            </a:r>
          </a:p>
          <a:p>
            <a:r>
              <a:rPr lang="en-US" altLang="zh-TW" sz="2800" b="1" dirty="0"/>
              <a:t>AD</a:t>
            </a:r>
            <a:r>
              <a:rPr lang="zh-TW" altLang="en-US" sz="2800" b="1" dirty="0"/>
              <a:t> </a:t>
            </a:r>
            <a:r>
              <a:rPr lang="en-US" altLang="zh-TW" sz="2800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•</a:t>
            </a:r>
            <a:r>
              <a:rPr lang="zh-TW" altLang="en-US" sz="2800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zh-TW" sz="2800" b="1" dirty="0"/>
              <a:t>BC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+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AB</a:t>
            </a:r>
            <a:r>
              <a:rPr lang="zh-TW" altLang="en-US" sz="2800" b="1" dirty="0"/>
              <a:t> </a:t>
            </a:r>
            <a:r>
              <a:rPr lang="en-US" altLang="zh-TW" sz="2800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•</a:t>
            </a:r>
            <a:r>
              <a:rPr lang="zh-TW" altLang="en-US" sz="2800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zh-TW" sz="2800" b="1" dirty="0"/>
              <a:t>CD</a:t>
            </a:r>
            <a:r>
              <a:rPr lang="zh-TW" altLang="en-US" sz="2800" b="1" dirty="0"/>
              <a:t> </a:t>
            </a:r>
            <a:r>
              <a:rPr lang="zh-TW" altLang="en-US" sz="2800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≥ </a:t>
            </a:r>
            <a:r>
              <a:rPr lang="en-US" altLang="zh-TW" sz="280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AC</a:t>
            </a:r>
            <a:r>
              <a:rPr lang="zh-TW" altLang="en-US" sz="280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zh-TW" sz="280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•</a:t>
            </a:r>
            <a:r>
              <a:rPr lang="zh-TW" altLang="en-US" sz="280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zh-TW" sz="280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BD</a:t>
            </a:r>
          </a:p>
          <a:p>
            <a:r>
              <a:rPr lang="zh-TW" altLang="en-US" sz="2800" b="1" dirty="0">
                <a:solidFill>
                  <a:srgbClr val="111111"/>
                </a:solidFill>
                <a:latin typeface="Roboto" panose="02000000000000000000" pitchFamily="2" charset="0"/>
              </a:rPr>
              <a:t>等於成立於</a:t>
            </a:r>
            <a:r>
              <a:rPr lang="en-US" altLang="zh-TW" sz="2800" dirty="0">
                <a:solidFill>
                  <a:srgbClr val="111111"/>
                </a:solidFill>
                <a:latin typeface="Roboto" panose="02000000000000000000" pitchFamily="2" charset="0"/>
              </a:rPr>
              <a:t>ABCD</a:t>
            </a:r>
            <a:r>
              <a:rPr lang="zh-TW" altLang="en-US" sz="2800" b="1" dirty="0">
                <a:solidFill>
                  <a:srgbClr val="111111"/>
                </a:solidFill>
                <a:latin typeface="Roboto" panose="02000000000000000000" pitchFamily="2" charset="0"/>
              </a:rPr>
              <a:t>四點共圓</a:t>
            </a:r>
            <a:endParaRPr lang="en-US" altLang="zh-TW" sz="2800" b="1" dirty="0">
              <a:solidFill>
                <a:srgbClr val="111111"/>
              </a:solidFill>
              <a:latin typeface="Roboto" panose="02000000000000000000" pitchFamily="2" charset="0"/>
            </a:endParaRPr>
          </a:p>
          <a:p>
            <a:endParaRPr lang="en-US" altLang="zh-TW" sz="2800" b="1" dirty="0">
              <a:solidFill>
                <a:srgbClr val="111111"/>
              </a:solidFill>
              <a:latin typeface="Roboto" panose="02000000000000000000" pitchFamily="2" charset="0"/>
            </a:endParaRPr>
          </a:p>
          <a:p>
            <a:r>
              <a:rPr lang="en-US" altLang="zh-TW" sz="2000" b="1" dirty="0">
                <a:solidFill>
                  <a:srgbClr val="111111"/>
                </a:solidFill>
                <a:latin typeface="Roboto" panose="02000000000000000000" pitchFamily="2" charset="0"/>
              </a:rPr>
              <a:t>(</a:t>
            </a:r>
            <a:r>
              <a:rPr lang="zh-TW" altLang="en-US" sz="2000" b="1" dirty="0">
                <a:solidFill>
                  <a:srgbClr val="111111"/>
                </a:solidFill>
                <a:latin typeface="Roboto" panose="02000000000000000000" pitchFamily="2" charset="0"/>
              </a:rPr>
              <a:t>先這樣，其他詳見黑板 → </a:t>
            </a:r>
            <a:r>
              <a:rPr lang="en-US" altLang="zh-TW" sz="2000" b="1" dirty="0">
                <a:solidFill>
                  <a:srgbClr val="111111"/>
                </a:solidFill>
                <a:latin typeface="Roboto" panose="02000000000000000000" pitchFamily="2" charset="0"/>
              </a:rPr>
              <a:t>)</a:t>
            </a:r>
            <a:endParaRPr lang="zh-TW" altLang="en-US" sz="20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55CC4F-972B-40E5-8C88-F34F2BD77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2" y="1839181"/>
            <a:ext cx="4333875" cy="43338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331356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179DF94B-4F2F-49C8-80E6-70CB5F264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740BADC-790E-4D8C-8498-62183AD0BA04}"/>
              </a:ext>
            </a:extLst>
          </p:cNvPr>
          <p:cNvSpPr txBox="1"/>
          <p:nvPr/>
        </p:nvSpPr>
        <p:spPr>
          <a:xfrm rot="16200000">
            <a:off x="4301031" y="-4766856"/>
            <a:ext cx="3247043" cy="118491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9900" dirty="0"/>
              <a:t>THE END</a:t>
            </a:r>
            <a:endParaRPr lang="zh-TW" altLang="en-US" sz="199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EF0128AF-48BA-41EB-90E8-FAD04BE89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043642"/>
          </a:xfrm>
        </p:spPr>
        <p:txBody>
          <a:bodyPr>
            <a:normAutofit/>
          </a:bodyPr>
          <a:lstStyle/>
          <a:p>
            <a:r>
              <a:rPr lang="zh-TW" altLang="en-US" sz="11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反演 </a:t>
            </a:r>
            <a:r>
              <a:rPr lang="en-US" altLang="zh-TW" sz="11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zh-TW" altLang="en-US" sz="11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維基百科，自由的百科全書 </a:t>
            </a:r>
            <a:r>
              <a:rPr lang="en-US" altLang="zh-TW" sz="11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(wikipedia.org)</a:t>
            </a:r>
            <a:endParaRPr lang="en-US" altLang="zh-TW" sz="1100" dirty="0">
              <a:latin typeface="+mj-lt"/>
            </a:endParaRPr>
          </a:p>
          <a:p>
            <a:r>
              <a:rPr lang="zh-TW" altLang="en-US" sz="11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反演变换 </a:t>
            </a:r>
            <a:r>
              <a:rPr lang="en-US" altLang="zh-TW" sz="1100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OI Wiki (oi-wiki.org)</a:t>
            </a:r>
            <a:endParaRPr lang="en-US" altLang="zh-TW" sz="1100" dirty="0">
              <a:latin typeface="+mj-lt"/>
            </a:endParaRPr>
          </a:p>
          <a:p>
            <a:r>
              <a:rPr lang="zh-TW" altLang="en-US" sz="1100" dirty="0"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反演 </a:t>
            </a:r>
            <a:r>
              <a:rPr lang="en-US" altLang="zh-TW" sz="1100" dirty="0"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 </a:t>
            </a:r>
            <a:r>
              <a:rPr lang="en-US" altLang="zh-TW" sz="1100" dirty="0" err="1"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Wikiwand</a:t>
            </a:r>
            <a:endParaRPr lang="en-US" altLang="zh-TW" sz="1100" dirty="0">
              <a:latin typeface="+mj-lt"/>
            </a:endParaRPr>
          </a:p>
          <a:p>
            <a:r>
              <a:rPr lang="zh-TW" altLang="en-US" sz="1100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反演变换 </a:t>
            </a:r>
            <a:r>
              <a:rPr lang="en-US" altLang="zh-TW" sz="1100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Jekyll</a:t>
            </a:r>
            <a:r>
              <a:rPr lang="ja-JP" altLang="en-US" sz="1100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の</a:t>
            </a:r>
            <a:r>
              <a:rPr lang="en-US" altLang="zh-TW" sz="1100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 (jekyll-y.github.io)</a:t>
            </a:r>
            <a:endParaRPr lang="en-US" altLang="zh-TW" sz="1100" dirty="0">
              <a:latin typeface="+mj-lt"/>
            </a:endParaRPr>
          </a:p>
          <a:p>
            <a:r>
              <a:rPr lang="zh-CN" altLang="en-US" sz="1100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基于</a:t>
            </a:r>
            <a:r>
              <a:rPr lang="en-US" altLang="zh-CN" sz="1100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3D-GLQ</a:t>
            </a:r>
            <a:r>
              <a:rPr lang="zh-CN" altLang="en-US" sz="1100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的球坐标系下重力场正演方法及三维反演方法与流程 </a:t>
            </a:r>
            <a:r>
              <a:rPr lang="en-US" altLang="zh-CN" sz="1100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(xjishu.com)</a:t>
            </a:r>
            <a:endParaRPr lang="en-US" altLang="zh-CN" sz="1100" dirty="0">
              <a:latin typeface="+mj-lt"/>
            </a:endParaRPr>
          </a:p>
          <a:p>
            <a:r>
              <a:rPr lang="en-US" altLang="zh-TW" sz="1100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L.S.T. Library Of </a:t>
            </a:r>
            <a:r>
              <a:rPr lang="en-US" altLang="zh-TW" sz="1100" dirty="0" err="1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Funtion</a:t>
            </a:r>
            <a:r>
              <a:rPr lang="en-US" altLang="zh-TW" sz="1100" dirty="0"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(matter.serveirc.com)</a:t>
            </a:r>
            <a:endParaRPr lang="en-US" altLang="zh-TW" sz="1100" dirty="0">
              <a:latin typeface="+mj-lt"/>
            </a:endParaRPr>
          </a:p>
          <a:p>
            <a:endParaRPr lang="en-US" altLang="zh-TW" sz="16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8C06E01-5699-4EA9-869E-7D2612280752}"/>
              </a:ext>
            </a:extLst>
          </p:cNvPr>
          <p:cNvSpPr txBox="1">
            <a:spLocks/>
          </p:cNvSpPr>
          <p:nvPr/>
        </p:nvSpPr>
        <p:spPr>
          <a:xfrm>
            <a:off x="6096000" y="365124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使用軟體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A6EB4AD0-A66E-4710-97EF-C0100086CCF6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5257800" cy="2178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 dirty="0">
                <a:latin typeface="+mj-lt"/>
              </a:rPr>
              <a:t>stable-diffusion-</a:t>
            </a:r>
            <a:r>
              <a:rPr lang="en-US" altLang="zh-TW" sz="1100" dirty="0" err="1">
                <a:latin typeface="+mj-lt"/>
              </a:rPr>
              <a:t>webui</a:t>
            </a:r>
            <a:endParaRPr lang="en-US" altLang="zh-TW" sz="1100" dirty="0">
              <a:latin typeface="+mj-lt"/>
            </a:endParaRPr>
          </a:p>
          <a:p>
            <a:r>
              <a:rPr lang="en-US" altLang="zh-TW" sz="1100" dirty="0">
                <a:latin typeface="+mj-lt"/>
              </a:rPr>
              <a:t>Word</a:t>
            </a:r>
          </a:p>
          <a:p>
            <a:r>
              <a:rPr lang="en-US" altLang="zh-TW" sz="1100" dirty="0">
                <a:latin typeface="+mj-lt"/>
              </a:rPr>
              <a:t>PowerPoint</a:t>
            </a:r>
          </a:p>
          <a:p>
            <a:r>
              <a:rPr lang="en-US" altLang="zh-TW" sz="1100" dirty="0">
                <a:latin typeface="+mj-lt"/>
              </a:rPr>
              <a:t>Google meet</a:t>
            </a:r>
          </a:p>
          <a:p>
            <a:r>
              <a:rPr lang="en-US" altLang="zh-TW" sz="1100" dirty="0" err="1">
                <a:latin typeface="+mj-lt"/>
              </a:rPr>
              <a:t>oCam</a:t>
            </a:r>
            <a:endParaRPr lang="en-US" altLang="zh-TW" sz="1100" dirty="0">
              <a:latin typeface="+mj-lt"/>
            </a:endParaRPr>
          </a:p>
          <a:p>
            <a:r>
              <a:rPr lang="en-US" altLang="zh-TW" sz="1100" dirty="0">
                <a:latin typeface="+mj-lt"/>
              </a:rPr>
              <a:t>AutoCAD</a:t>
            </a:r>
          </a:p>
        </p:txBody>
      </p:sp>
    </p:spTree>
    <p:extLst>
      <p:ext uri="{BB962C8B-B14F-4D97-AF65-F5344CB8AC3E}">
        <p14:creationId xmlns:p14="http://schemas.microsoft.com/office/powerpoint/2010/main" val="203799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49C2C93-9994-4680-92D6-A5C810CB5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61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E3EF2-7A14-4DA6-A3DC-F15CC6CE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Yu Gothic Light" panose="020B0300000000000000" pitchFamily="34" charset="-128"/>
                <a:ea typeface="Yu Gothic Light" panose="020B0300000000000000" pitchFamily="34" charset="-128"/>
                <a:cs typeface="+mn-cs"/>
              </a:rPr>
              <a:t>引言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0C8208-4D87-4A1A-9986-A695BC20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反演是一種重要的幾何變換工具</a:t>
            </a:r>
          </a:p>
          <a:p>
            <a:r>
              <a:rPr lang="zh-TW" altLang="en-US" sz="2400" dirty="0"/>
              <a:t>用於解決複雜幾何問題及研究保角變換</a:t>
            </a:r>
            <a:endParaRPr lang="en-US" altLang="zh-TW" sz="2400" dirty="0"/>
          </a:p>
          <a:p>
            <a:r>
              <a:rPr lang="zh-TW" altLang="en-US" sz="2400" dirty="0"/>
              <a:t>本報告將介紹反演的基本概念、符號、性質並證明托勒密定理</a:t>
            </a:r>
            <a:endParaRPr lang="en-US" altLang="zh-TW" sz="2400" dirty="0"/>
          </a:p>
          <a:p>
            <a:endParaRPr lang="zh-TW" altLang="en-US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FB927695-B79B-435C-967F-B967ABA00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97689" y="7324725"/>
            <a:ext cx="2222139" cy="2070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9F7C58-0618-423D-963C-391C9FC63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96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371 L 0 0.5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75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38 0.02986 L -0.00339 -0.97245 " pathEditMode="relative" rAng="0" ptsTypes="AA">
                                      <p:cBhvr>
                                        <p:cTn id="25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5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FB7E77D-64C3-4E9A-8731-095F7169F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0"/>
            <a:ext cx="3429000" cy="3429000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62A8CCE-F0C6-4741-A31F-B0D3FDD86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BA35347-3BD4-4CFD-B048-49EC7C706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429000"/>
            <a:ext cx="3679902" cy="3429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A8B2962-5CBC-4CAB-97D8-7312A48868F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5162">
            <a:off x="12732217" y="-1228635"/>
            <a:ext cx="1129525" cy="1052512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24B9B6E5-2784-4813-9656-0DD0038B6D18}"/>
              </a:ext>
            </a:extLst>
          </p:cNvPr>
          <p:cNvSpPr txBox="1"/>
          <p:nvPr/>
        </p:nvSpPr>
        <p:spPr>
          <a:xfrm>
            <a:off x="13479293" y="1359681"/>
            <a:ext cx="3614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← </a:t>
            </a:r>
            <a:r>
              <a:rPr lang="en-US" altLang="zh-TW" sz="2400" dirty="0"/>
              <a:t>This one is  </a:t>
            </a:r>
            <a:r>
              <a:rPr lang="en-US" altLang="zh-TW" sz="2400" dirty="0">
                <a:highlight>
                  <a:srgbClr val="FFFF00"/>
                </a:highlight>
              </a:rPr>
              <a:t>reproduction</a:t>
            </a:r>
          </a:p>
          <a:p>
            <a:r>
              <a:rPr lang="zh-TW" altLang="en-US" sz="2400" dirty="0"/>
              <a:t>                              </a:t>
            </a:r>
            <a:r>
              <a:rPr lang="en-US" altLang="zh-TW" sz="2400" dirty="0"/>
              <a:t>(</a:t>
            </a:r>
            <a:r>
              <a:rPr lang="zh-TW" altLang="en-US" sz="2400" dirty="0"/>
              <a:t>繁衍</a:t>
            </a:r>
            <a:r>
              <a:rPr lang="en-US" altLang="zh-TW" sz="2400" dirty="0"/>
              <a:t>)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E68CED8-14AA-4D23-8817-DA66B83FB787}"/>
              </a:ext>
            </a:extLst>
          </p:cNvPr>
          <p:cNvSpPr txBox="1"/>
          <p:nvPr/>
        </p:nvSpPr>
        <p:spPr>
          <a:xfrm>
            <a:off x="13889207" y="2843349"/>
            <a:ext cx="16305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/>
              <a:t>and</a:t>
            </a:r>
            <a:endParaRPr lang="zh-TW" altLang="en-US" b="1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1482C2F-8CA3-4E12-AB77-90B239D7D843}"/>
              </a:ext>
            </a:extLst>
          </p:cNvPr>
          <p:cNvSpPr txBox="1"/>
          <p:nvPr/>
        </p:nvSpPr>
        <p:spPr>
          <a:xfrm>
            <a:off x="13480674" y="5158014"/>
            <a:ext cx="4929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← </a:t>
            </a:r>
            <a:r>
              <a:rPr lang="en-US" altLang="zh-TW" sz="2400" dirty="0"/>
              <a:t>This is the </a:t>
            </a:r>
            <a:r>
              <a:rPr lang="en-US" altLang="zh-TW" sz="2400" dirty="0">
                <a:highlight>
                  <a:srgbClr val="FFFF00"/>
                </a:highlight>
              </a:rPr>
              <a:t>inversion transformation</a:t>
            </a:r>
          </a:p>
          <a:p>
            <a:r>
              <a:rPr lang="zh-TW" altLang="en-US" sz="2400" dirty="0"/>
              <a:t>                                       </a:t>
            </a:r>
            <a:r>
              <a:rPr lang="en-US" altLang="zh-TW" sz="2400" dirty="0"/>
              <a:t>(</a:t>
            </a:r>
            <a:r>
              <a:rPr lang="zh-TW" altLang="en-US" sz="2400" dirty="0"/>
              <a:t>反演</a:t>
            </a:r>
            <a:r>
              <a:rPr lang="en-US" altLang="zh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905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-0.91485 1.0458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742" y="5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16 -0.00672 L -0.06667 -0.2051 C -0.10274 -0.24954 -0.15704 -0.27361 -0.2142 -0.27361 C -0.27891 -0.27361 -0.33086 -0.24954 -0.36693 -0.2051 L -0.5405 -0.00672 " pathEditMode="relative" rAng="0" ptsTypes="AAA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83" y="-1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16 -0.00671 L -0.06667 -0.20532 C -0.10273 -0.25 -0.15703 -0.27361 -0.21419 -0.27361 C -0.27891 -0.27361 -0.33086 -0.25 -0.36693 -0.20532 L -0.5405 -0.00671 " pathEditMode="relative" rAng="0" ptsTypes="AAAAA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83" y="-1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16 -0.00671 L -0.06666 -0.20532 C -0.10273 -0.25 -0.15703 -0.27361 -0.21419 -0.27361 C -0.2789 -0.27361 -0.33086 -0.25 -0.36692 -0.20532 L -0.54049 -0.00671 " pathEditMode="relative" rAng="0" ptsTypes="AAAAA">
                                      <p:cBhvr>
                                        <p:cTn id="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83" y="-1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E0B76F65-B749-45F4-AEC0-CA7456FDA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E3A5A92-ECAE-4187-87F7-2FD2459D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Yu Gothic Light" panose="020B0300000000000000" pitchFamily="34" charset="-128"/>
                <a:ea typeface="Yu Gothic Light" panose="020B0300000000000000" pitchFamily="34" charset="-128"/>
                <a:cs typeface="+mn-cs"/>
              </a:rPr>
              <a:t>反演</a:t>
            </a:r>
            <a:r>
              <a:rPr lang="en-US" altLang="zh-TW" sz="6000" dirty="0">
                <a:latin typeface="Yu Gothic Light" panose="020B0300000000000000" pitchFamily="34" charset="-128"/>
                <a:ea typeface="Yu Gothic Light" panose="020B0300000000000000" pitchFamily="34" charset="-128"/>
                <a:cs typeface="+mn-cs"/>
              </a:rPr>
              <a:t>(</a:t>
            </a:r>
            <a:r>
              <a:rPr lang="zh-TW" altLang="en-US" sz="6000" dirty="0">
                <a:latin typeface="Yu Gothic Light" panose="020B0300000000000000" pitchFamily="34" charset="-128"/>
                <a:ea typeface="Yu Gothic Light" panose="020B0300000000000000" pitchFamily="34" charset="-128"/>
                <a:cs typeface="+mn-cs"/>
              </a:rPr>
              <a:t>變換</a:t>
            </a:r>
            <a:r>
              <a:rPr lang="en-US" altLang="zh-TW" sz="6000" dirty="0">
                <a:latin typeface="Yu Gothic Light" panose="020B0300000000000000" pitchFamily="34" charset="-128"/>
                <a:ea typeface="Yu Gothic Light" panose="020B0300000000000000" pitchFamily="34" charset="-128"/>
                <a:cs typeface="+mn-cs"/>
              </a:rPr>
              <a:t>)</a:t>
            </a:r>
            <a:r>
              <a:rPr lang="zh-TW" altLang="en-US" sz="6000" dirty="0">
                <a:latin typeface="Yu Gothic Light" panose="020B0300000000000000" pitchFamily="34" charset="-128"/>
                <a:ea typeface="Yu Gothic Light" panose="020B0300000000000000" pitchFamily="34" charset="-128"/>
                <a:cs typeface="+mn-cs"/>
              </a:rPr>
              <a:t>定義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726507E-8D1C-4471-9937-B90CEFD40F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999413" y="1918188"/>
            <a:ext cx="10193173" cy="3829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B5970C2-B57D-4055-B97F-7D11CDE73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149" y="1835616"/>
            <a:ext cx="2095500" cy="20955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4608003-8175-4C32-88D7-D2D9B27B9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224" y="2058984"/>
            <a:ext cx="1625717" cy="155921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41AFC54-E0E6-437E-81DF-D7E1CB8C8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32" y="1944825"/>
            <a:ext cx="1918323" cy="1787528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0045A1FE-49B2-47C5-98AA-5CFE5942ADB7}"/>
              </a:ext>
            </a:extLst>
          </p:cNvPr>
          <p:cNvSpPr txBox="1"/>
          <p:nvPr/>
        </p:nvSpPr>
        <p:spPr>
          <a:xfrm>
            <a:off x="6038849" y="37323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一點的反演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CB000D0-C4C6-4AD6-977D-D7884D280C1E}"/>
              </a:ext>
            </a:extLst>
          </p:cNvPr>
          <p:cNvSpPr txBox="1"/>
          <p:nvPr/>
        </p:nvSpPr>
        <p:spPr>
          <a:xfrm>
            <a:off x="7911104" y="3732353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過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圓的反演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8C95D61-94CE-422B-89ED-5B8B41E7A598}"/>
              </a:ext>
            </a:extLst>
          </p:cNvPr>
          <p:cNvSpPr txBox="1"/>
          <p:nvPr/>
        </p:nvSpPr>
        <p:spPr>
          <a:xfrm>
            <a:off x="9806492" y="37323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圓的反演</a:t>
            </a: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0428535-3F46-4870-8F79-D3210AD58DB7}"/>
              </a:ext>
            </a:extLst>
          </p:cNvPr>
          <p:cNvCxnSpPr>
            <a:cxnSpLocks/>
          </p:cNvCxnSpPr>
          <p:nvPr/>
        </p:nvCxnSpPr>
        <p:spPr>
          <a:xfrm>
            <a:off x="999413" y="4991100"/>
            <a:ext cx="46743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38EFC52-F4ED-4E1E-BBC9-CB5A9FB5043B}"/>
              </a:ext>
            </a:extLst>
          </p:cNvPr>
          <p:cNvCxnSpPr>
            <a:cxnSpLocks/>
          </p:cNvCxnSpPr>
          <p:nvPr/>
        </p:nvCxnSpPr>
        <p:spPr>
          <a:xfrm>
            <a:off x="10645063" y="4201319"/>
            <a:ext cx="46743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2A8FE39D-08EA-4071-BD17-15BBEE55B823}"/>
              </a:ext>
            </a:extLst>
          </p:cNvPr>
          <p:cNvCxnSpPr>
            <a:cxnSpLocks/>
          </p:cNvCxnSpPr>
          <p:nvPr/>
        </p:nvCxnSpPr>
        <p:spPr>
          <a:xfrm>
            <a:off x="5215813" y="5420519"/>
            <a:ext cx="46743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121EAB60-9A1B-4608-9646-643CBF9575EA}"/>
              </a:ext>
            </a:extLst>
          </p:cNvPr>
          <p:cNvCxnSpPr>
            <a:cxnSpLocks/>
          </p:cNvCxnSpPr>
          <p:nvPr/>
        </p:nvCxnSpPr>
        <p:spPr>
          <a:xfrm>
            <a:off x="1753476" y="5420519"/>
            <a:ext cx="46743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214B97A-F45F-4CF2-BBA7-2DE9C6019D3E}"/>
              </a:ext>
            </a:extLst>
          </p:cNvPr>
          <p:cNvCxnSpPr>
            <a:cxnSpLocks/>
          </p:cNvCxnSpPr>
          <p:nvPr/>
        </p:nvCxnSpPr>
        <p:spPr>
          <a:xfrm>
            <a:off x="1654339" y="4988719"/>
            <a:ext cx="46743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30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250"/>
                            </p:stCondLst>
                            <p:childTnLst>
                              <p:par>
                                <p:cTn id="4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750"/>
                            </p:stCondLst>
                            <p:childTnLst>
                              <p:par>
                                <p:cTn id="4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250"/>
                            </p:stCondLst>
                            <p:childTnLst>
                              <p:par>
                                <p:cTn id="5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750"/>
                            </p:stCondLst>
                            <p:childTnLst>
                              <p:par>
                                <p:cTn id="5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1250"/>
                            </p:stCondLst>
                            <p:childTnLst>
                              <p:par>
                                <p:cTn id="6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C9BFA05-C1DE-4C77-B0EF-98EED3238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800" y="-203200"/>
            <a:ext cx="13202356" cy="742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3994736C-BA02-4C87-BA05-6343E4E3E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999414" y="1918188"/>
            <a:ext cx="7026986" cy="190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E3A5A92-ECAE-4187-87F7-2FD2459D8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9240" y="365123"/>
            <a:ext cx="2095500" cy="1325563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latin typeface="Yu Gothic Light" panose="020B0300000000000000" pitchFamily="34" charset="-128"/>
                <a:ea typeface="Yu Gothic Light" panose="020B0300000000000000" pitchFamily="34" charset="-128"/>
                <a:cs typeface="+mn-cs"/>
              </a:rPr>
              <a:t>符號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9F19775-CC0D-4AE0-95A4-3AF37CFCAC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6634" flipH="1">
            <a:off x="10078084" y="1081696"/>
            <a:ext cx="609905" cy="8610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64AB2D-5B04-4BC2-A807-CD751798A8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9840" flipH="1">
            <a:off x="9778277" y="902371"/>
            <a:ext cx="609905" cy="8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39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1.48148E-6 L -1.01328 -0.0280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64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>
            <a:extLst>
              <a:ext uri="{FF2B5EF4-FFF2-40B4-BE49-F238E27FC236}">
                <a16:creationId xmlns:a16="http://schemas.microsoft.com/office/drawing/2014/main" id="{330CDAA7-684E-4DC3-B4B7-4261F731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5463" y="-2121297"/>
            <a:ext cx="13242925" cy="993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E0839F8-0BC8-47E7-AA37-B0E115FB5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395" y="3159447"/>
            <a:ext cx="6277710" cy="3329733"/>
          </a:xfrm>
          <a:prstGeom prst="rect">
            <a:avLst/>
          </a:prstGeom>
          <a:ln w="38100" cap="sq">
            <a:solidFill>
              <a:schemeClr val="bg2"/>
            </a:solidFill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E19D9ED-F848-4BB1-8102-3556644F21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1" y="342900"/>
            <a:ext cx="2139842" cy="19344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2234012-6ED1-48A3-8B08-0F7D3A631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515677" y="1728290"/>
            <a:ext cx="4414739" cy="17773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51342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1000">
        <p15:prstTrans prst="curtains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C18E3B6F-AD9E-487E-979A-C9AA18B02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99200" y="0"/>
            <a:ext cx="6299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5FDF0AC-187B-4C15-9877-F13399569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如何找反演點？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7058C6A-06DD-4210-9701-F7F23A390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838200" y="1972356"/>
            <a:ext cx="8470900" cy="1471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66C42BD-E5FF-4078-BA2D-2F1477F10D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38200" y="3979471"/>
            <a:ext cx="7962900" cy="2513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98775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1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25CDBAA-E8DA-4817-B625-FBFC415B6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E61467C1-88A6-43EF-8F9D-AD605BC62F44}"/>
              </a:ext>
            </a:extLst>
          </p:cNvPr>
          <p:cNvSpPr/>
          <p:nvPr/>
        </p:nvSpPr>
        <p:spPr>
          <a:xfrm>
            <a:off x="809625" y="346075"/>
            <a:ext cx="5431518" cy="1202531"/>
          </a:xfrm>
          <a:prstGeom prst="roundRect">
            <a:avLst>
              <a:gd name="adj" fmla="val 5000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5FDF0AC-187B-4C15-9877-F13399569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如何找反演點？</a:t>
            </a:r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7D36DB0F-886C-4ED9-BA5A-717A15AA3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716575" y="1709738"/>
            <a:ext cx="7544853" cy="1962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AD491F4-D3F0-4920-929B-8DF3C67BE5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t="4882" b="3350"/>
          <a:stretch/>
        </p:blipFill>
        <p:spPr>
          <a:xfrm>
            <a:off x="2329542" y="3548865"/>
            <a:ext cx="9283700" cy="2963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984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344</Words>
  <Application>Microsoft Office PowerPoint</Application>
  <PresentationFormat>寬螢幕</PresentationFormat>
  <Paragraphs>68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Yu Gothic Light</vt:lpstr>
      <vt:lpstr>標楷體</vt:lpstr>
      <vt:lpstr>Arial</vt:lpstr>
      <vt:lpstr>Calibri</vt:lpstr>
      <vt:lpstr>Calibri Light</vt:lpstr>
      <vt:lpstr>Roboto</vt:lpstr>
      <vt:lpstr>Office 佈景主題</vt:lpstr>
      <vt:lpstr>PowerPoint 簡報</vt:lpstr>
      <vt:lpstr>PowerPoint 簡報</vt:lpstr>
      <vt:lpstr>引言</vt:lpstr>
      <vt:lpstr>PowerPoint 簡報</vt:lpstr>
      <vt:lpstr>反演(變換)定義</vt:lpstr>
      <vt:lpstr>符號</vt:lpstr>
      <vt:lpstr>PowerPoint 簡報</vt:lpstr>
      <vt:lpstr>如何找反演點？</vt:lpstr>
      <vt:lpstr>如何找反演點？</vt:lpstr>
      <vt:lpstr>如何找反演點？</vt:lpstr>
      <vt:lpstr>反演の性質</vt:lpstr>
      <vt:lpstr>1.假設A的反演點為A'，B的反演點為B'，則A'B'=r^2/(OA⋅OB)*AB</vt:lpstr>
      <vt:lpstr>反演の性質</vt:lpstr>
      <vt:lpstr>5.若L為一條不通過O的點，T(L)會變成一個圓</vt:lpstr>
      <vt:lpstr>證明：托勒密定理</vt:lpstr>
      <vt:lpstr>PowerPoint 簡報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祺閎 李</dc:creator>
  <cp:lastModifiedBy>祺閎 李</cp:lastModifiedBy>
  <cp:revision>57</cp:revision>
  <dcterms:created xsi:type="dcterms:W3CDTF">2024-06-12T10:39:57Z</dcterms:created>
  <dcterms:modified xsi:type="dcterms:W3CDTF">2024-06-13T18:14:46Z</dcterms:modified>
</cp:coreProperties>
</file>